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301" r:id="rId6"/>
    <p:sldId id="340" r:id="rId7"/>
    <p:sldId id="302" r:id="rId8"/>
    <p:sldId id="303" r:id="rId9"/>
    <p:sldId id="304" r:id="rId10"/>
    <p:sldId id="341" r:id="rId11"/>
    <p:sldId id="306" r:id="rId12"/>
    <p:sldId id="307" r:id="rId13"/>
    <p:sldId id="342" r:id="rId14"/>
    <p:sldId id="343" r:id="rId15"/>
    <p:sldId id="344" r:id="rId16"/>
    <p:sldId id="335" r:id="rId17"/>
    <p:sldId id="336" r:id="rId18"/>
    <p:sldId id="337" r:id="rId19"/>
    <p:sldId id="33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72" d="100"/>
          <a:sy n="72" d="100"/>
        </p:scale>
        <p:origin x="91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in="-313" max="768" units="cm"/>
          <inkml:channel name="T" type="integer" max="2.14748E9" units="dev"/>
        </inkml:traceFormat>
        <inkml:channelProperties>
          <inkml:channelProperty channel="X" name="resolution" value="95.52325" units="1/cm"/>
          <inkml:channelProperty channel="Y" name="resolution" value="55.72165" units="1/cm"/>
          <inkml:channelProperty channel="T" name="resolution" value="1" units="1/dev"/>
        </inkml:channelProperties>
      </inkml:inkSource>
      <inkml:timestamp xml:id="ts0" timeString="2022-02-09T02:21:16.9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2381 16619 0</inkml:trace>
  <inkml:trace contextRef="#ctx0" brushRef="#br0" timeOffset="81.94">2381 16619 0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  <p:transition spd="slow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  <p:transition spd="slow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  <p:transition spd="slow">
    <p:randomBar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  <p:transition spd="slow">
    <p:randomBar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  <p:transition spd="slow">
    <p:randomBar dir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  <p:transition spd="slow">
    <p:randomBar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  <p:transition spd="slow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  <p:transition spd="slow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  <p:transition spd="slow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  <p:transition spd="slow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  <p:transition spd="slow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  <p:transition spd="slow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  <p:transition spd="slow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  <p:transition spd="slow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  <p:transition spd="slow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ransition spd="slow">
    <p:randomBar dir="vert"/>
  </p:transition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3323778"/>
          </a:xfrm>
        </p:spPr>
        <p:txBody>
          <a:bodyPr>
            <a:normAutofit/>
          </a:bodyPr>
          <a:lstStyle/>
          <a:p>
            <a:pPr algn="l"/>
            <a:r>
              <a:rPr lang="en-US" sz="4800" dirty="0"/>
              <a:t>Python</a:t>
            </a:r>
            <a:br>
              <a:rPr lang="en-US" sz="4800" dirty="0"/>
            </a:br>
            <a:r>
              <a:rPr lang="en-US" sz="4800" dirty="0"/>
              <a:t>and</a:t>
            </a:r>
            <a:br>
              <a:rPr lang="en-US" sz="4800" dirty="0"/>
            </a:br>
            <a:r>
              <a:rPr lang="en-US" sz="4800" dirty="0"/>
              <a:t>Matplotlib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83898-F038-4484-B358-84C2CE052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56594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 dirty="0"/>
              <a:t>Draw a line in a diagram from position (1, 3) to position (8,10)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14B1B-6E5D-4179-BD0E-219830916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1063" y="1600899"/>
            <a:ext cx="5319226" cy="5100507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import </a:t>
            </a:r>
            <a:r>
              <a:rPr lang="en-US" sz="2800" dirty="0" err="1">
                <a:solidFill>
                  <a:srgbClr val="FFFF00"/>
                </a:solidFill>
              </a:rPr>
              <a:t>matplotlib.pyplot</a:t>
            </a:r>
            <a:r>
              <a:rPr lang="en-US" sz="2800" dirty="0">
                <a:solidFill>
                  <a:srgbClr val="FFFF00"/>
                </a:solidFill>
              </a:rPr>
              <a:t> as </a:t>
            </a:r>
            <a:r>
              <a:rPr lang="en-US" sz="2800" dirty="0" err="1">
                <a:solidFill>
                  <a:srgbClr val="FFFF00"/>
                </a:solidFill>
              </a:rPr>
              <a:t>plt</a:t>
            </a: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import </a:t>
            </a:r>
            <a:r>
              <a:rPr lang="en-US" sz="2800" dirty="0" err="1">
                <a:solidFill>
                  <a:srgbClr val="FFFF00"/>
                </a:solidFill>
              </a:rPr>
              <a:t>numpy</a:t>
            </a:r>
            <a:r>
              <a:rPr lang="en-US" sz="2800" dirty="0">
                <a:solidFill>
                  <a:srgbClr val="FFFF00"/>
                </a:solidFill>
              </a:rPr>
              <a:t> as np</a:t>
            </a:r>
          </a:p>
          <a:p>
            <a:pPr marL="36900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xpoints</a:t>
            </a:r>
            <a:r>
              <a:rPr lang="en-US" sz="2800" dirty="0">
                <a:solidFill>
                  <a:srgbClr val="FFFF00"/>
                </a:solidFill>
              </a:rPr>
              <a:t> = </a:t>
            </a:r>
            <a:r>
              <a:rPr lang="en-US" sz="2800" dirty="0" err="1">
                <a:solidFill>
                  <a:srgbClr val="FFFF00"/>
                </a:solidFill>
              </a:rPr>
              <a:t>np.array</a:t>
            </a:r>
            <a:r>
              <a:rPr lang="en-US" sz="2800" dirty="0">
                <a:solidFill>
                  <a:srgbClr val="FFFF00"/>
                </a:solidFill>
              </a:rPr>
              <a:t>([1, 8])</a:t>
            </a: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ypoints</a:t>
            </a:r>
            <a:r>
              <a:rPr lang="en-US" sz="2800" dirty="0">
                <a:solidFill>
                  <a:srgbClr val="FFFF00"/>
                </a:solidFill>
              </a:rPr>
              <a:t> = </a:t>
            </a:r>
            <a:r>
              <a:rPr lang="en-US" sz="2800" dirty="0" err="1">
                <a:solidFill>
                  <a:srgbClr val="FFFF00"/>
                </a:solidFill>
              </a:rPr>
              <a:t>np.array</a:t>
            </a:r>
            <a:r>
              <a:rPr lang="en-US" sz="2800" dirty="0">
                <a:solidFill>
                  <a:srgbClr val="FFFF00"/>
                </a:solidFill>
              </a:rPr>
              <a:t>([3,10]) </a:t>
            </a:r>
          </a:p>
          <a:p>
            <a:pPr marL="36900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plt.plot</a:t>
            </a:r>
            <a:r>
              <a:rPr lang="en-US" sz="2800" dirty="0">
                <a:solidFill>
                  <a:srgbClr val="FFFF00"/>
                </a:solidFill>
              </a:rPr>
              <a:t>(</a:t>
            </a:r>
            <a:r>
              <a:rPr lang="en-US" sz="2800" dirty="0" err="1">
                <a:solidFill>
                  <a:srgbClr val="FFFF00"/>
                </a:solidFill>
              </a:rPr>
              <a:t>xpoints</a:t>
            </a:r>
            <a:r>
              <a:rPr lang="en-US" sz="2800" dirty="0">
                <a:solidFill>
                  <a:srgbClr val="FFFF00"/>
                </a:solidFill>
              </a:rPr>
              <a:t>, </a:t>
            </a:r>
            <a:r>
              <a:rPr lang="en-US" sz="2800" dirty="0" err="1">
                <a:solidFill>
                  <a:srgbClr val="FFFF00"/>
                </a:solidFill>
              </a:rPr>
              <a:t>ypoints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plt.show</a:t>
            </a:r>
            <a:r>
              <a:rPr lang="en-US" sz="2800" dirty="0">
                <a:solidFill>
                  <a:srgbClr val="FFFF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3509258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83898-F038-4484-B358-84C2CE052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56594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 dirty="0"/>
              <a:t>Draw 2 points in a diagram from position     (1, 3) to position (8,10)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14B1B-6E5D-4179-BD0E-219830916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1063" y="1600899"/>
            <a:ext cx="5319226" cy="5100507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import </a:t>
            </a:r>
            <a:r>
              <a:rPr lang="en-US" sz="2800" dirty="0" err="1">
                <a:solidFill>
                  <a:srgbClr val="FFFF00"/>
                </a:solidFill>
              </a:rPr>
              <a:t>matplotlib.pyplot</a:t>
            </a:r>
            <a:r>
              <a:rPr lang="en-US" sz="2800" dirty="0">
                <a:solidFill>
                  <a:srgbClr val="FFFF00"/>
                </a:solidFill>
              </a:rPr>
              <a:t> as </a:t>
            </a:r>
            <a:r>
              <a:rPr lang="en-US" sz="2800" dirty="0" err="1">
                <a:solidFill>
                  <a:srgbClr val="FFFF00"/>
                </a:solidFill>
              </a:rPr>
              <a:t>plt</a:t>
            </a: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import </a:t>
            </a:r>
            <a:r>
              <a:rPr lang="en-US" sz="2800" dirty="0" err="1">
                <a:solidFill>
                  <a:srgbClr val="FFFF00"/>
                </a:solidFill>
              </a:rPr>
              <a:t>numpy</a:t>
            </a:r>
            <a:r>
              <a:rPr lang="en-US" sz="2800" dirty="0">
                <a:solidFill>
                  <a:srgbClr val="FFFF00"/>
                </a:solidFill>
              </a:rPr>
              <a:t> as np</a:t>
            </a:r>
          </a:p>
          <a:p>
            <a:pPr marL="36900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xpoints</a:t>
            </a:r>
            <a:r>
              <a:rPr lang="en-US" sz="2800" dirty="0">
                <a:solidFill>
                  <a:srgbClr val="FFFF00"/>
                </a:solidFill>
              </a:rPr>
              <a:t> = </a:t>
            </a:r>
            <a:r>
              <a:rPr lang="en-US" sz="2800" dirty="0" err="1">
                <a:solidFill>
                  <a:srgbClr val="FFFF00"/>
                </a:solidFill>
              </a:rPr>
              <a:t>np.array</a:t>
            </a:r>
            <a:r>
              <a:rPr lang="en-US" sz="2800" dirty="0">
                <a:solidFill>
                  <a:srgbClr val="FFFF00"/>
                </a:solidFill>
              </a:rPr>
              <a:t>([1, 8])</a:t>
            </a: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ypoints</a:t>
            </a:r>
            <a:r>
              <a:rPr lang="en-US" sz="2800" dirty="0">
                <a:solidFill>
                  <a:srgbClr val="FFFF00"/>
                </a:solidFill>
              </a:rPr>
              <a:t> = </a:t>
            </a:r>
            <a:r>
              <a:rPr lang="en-US" sz="2800" dirty="0" err="1">
                <a:solidFill>
                  <a:srgbClr val="FFFF00"/>
                </a:solidFill>
              </a:rPr>
              <a:t>np.array</a:t>
            </a:r>
            <a:r>
              <a:rPr lang="en-US" sz="2800" dirty="0">
                <a:solidFill>
                  <a:srgbClr val="FFFF00"/>
                </a:solidFill>
              </a:rPr>
              <a:t>([3,10]) </a:t>
            </a:r>
          </a:p>
          <a:p>
            <a:pPr marL="36900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plt.plot</a:t>
            </a:r>
            <a:r>
              <a:rPr lang="en-US" sz="2800" dirty="0">
                <a:solidFill>
                  <a:srgbClr val="FFFF00"/>
                </a:solidFill>
              </a:rPr>
              <a:t>(</a:t>
            </a:r>
            <a:r>
              <a:rPr lang="en-US" sz="2800" dirty="0" err="1">
                <a:solidFill>
                  <a:srgbClr val="FFFF00"/>
                </a:solidFill>
              </a:rPr>
              <a:t>xpoints</a:t>
            </a:r>
            <a:r>
              <a:rPr lang="en-US" sz="2800" dirty="0">
                <a:solidFill>
                  <a:srgbClr val="FFFF00"/>
                </a:solidFill>
              </a:rPr>
              <a:t>, </a:t>
            </a:r>
            <a:r>
              <a:rPr lang="en-US" sz="2800" dirty="0" err="1">
                <a:solidFill>
                  <a:srgbClr val="FFFF00"/>
                </a:solidFill>
              </a:rPr>
              <a:t>ypoints</a:t>
            </a:r>
            <a:r>
              <a:rPr lang="en-US" sz="2800" dirty="0">
                <a:solidFill>
                  <a:srgbClr val="FFFF00"/>
                </a:solidFill>
              </a:rPr>
              <a:t>, ‘o’)</a:t>
            </a: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plt.show</a:t>
            </a:r>
            <a:r>
              <a:rPr lang="en-US" sz="2800" dirty="0">
                <a:solidFill>
                  <a:srgbClr val="FFFF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26234425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83898-F038-4484-B358-84C2CE052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99207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 dirty="0"/>
              <a:t>Draw a line in a diagram from </a:t>
            </a:r>
            <a:br>
              <a:rPr lang="en-US" dirty="0"/>
            </a:br>
            <a:r>
              <a:rPr lang="en-US" dirty="0"/>
              <a:t>position (1, 3) to (2, 8) then to (6, 1) and </a:t>
            </a:r>
            <a:br>
              <a:rPr lang="en-US" dirty="0"/>
            </a:br>
            <a:r>
              <a:rPr lang="en-US" dirty="0"/>
              <a:t>finally to position (8,10)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14B1B-6E5D-4179-BD0E-219830916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1063" y="1860958"/>
            <a:ext cx="5319226" cy="5100507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import </a:t>
            </a:r>
            <a:r>
              <a:rPr lang="en-US" sz="2800" dirty="0" err="1">
                <a:solidFill>
                  <a:srgbClr val="FFFF00"/>
                </a:solidFill>
              </a:rPr>
              <a:t>matplotlib.pyplot</a:t>
            </a:r>
            <a:r>
              <a:rPr lang="en-US" sz="2800" dirty="0">
                <a:solidFill>
                  <a:srgbClr val="FFFF00"/>
                </a:solidFill>
              </a:rPr>
              <a:t> as </a:t>
            </a:r>
            <a:r>
              <a:rPr lang="en-US" sz="2800" dirty="0" err="1">
                <a:solidFill>
                  <a:srgbClr val="FFFF00"/>
                </a:solidFill>
              </a:rPr>
              <a:t>plt</a:t>
            </a: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import </a:t>
            </a:r>
            <a:r>
              <a:rPr lang="en-US" sz="2800" dirty="0" err="1">
                <a:solidFill>
                  <a:srgbClr val="FFFF00"/>
                </a:solidFill>
              </a:rPr>
              <a:t>numpy</a:t>
            </a:r>
            <a:r>
              <a:rPr lang="en-US" sz="2800" dirty="0">
                <a:solidFill>
                  <a:srgbClr val="FFFF00"/>
                </a:solidFill>
              </a:rPr>
              <a:t> as np</a:t>
            </a:r>
          </a:p>
          <a:p>
            <a:pPr marL="36900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xpoints</a:t>
            </a:r>
            <a:r>
              <a:rPr lang="en-US" sz="2800" dirty="0">
                <a:solidFill>
                  <a:srgbClr val="FFFF00"/>
                </a:solidFill>
              </a:rPr>
              <a:t> = </a:t>
            </a:r>
            <a:r>
              <a:rPr lang="en-US" sz="2800" dirty="0" err="1">
                <a:solidFill>
                  <a:srgbClr val="FFFF00"/>
                </a:solidFill>
              </a:rPr>
              <a:t>np.array</a:t>
            </a:r>
            <a:r>
              <a:rPr lang="en-US" sz="2800" dirty="0">
                <a:solidFill>
                  <a:srgbClr val="FFFF00"/>
                </a:solidFill>
              </a:rPr>
              <a:t>([1, 8])</a:t>
            </a: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ypoints</a:t>
            </a:r>
            <a:r>
              <a:rPr lang="en-US" sz="2800" dirty="0">
                <a:solidFill>
                  <a:srgbClr val="FFFF00"/>
                </a:solidFill>
              </a:rPr>
              <a:t> = </a:t>
            </a:r>
            <a:r>
              <a:rPr lang="en-US" sz="2800" dirty="0" err="1">
                <a:solidFill>
                  <a:srgbClr val="FFFF00"/>
                </a:solidFill>
              </a:rPr>
              <a:t>np.array</a:t>
            </a:r>
            <a:r>
              <a:rPr lang="en-US" sz="2800" dirty="0">
                <a:solidFill>
                  <a:srgbClr val="FFFF00"/>
                </a:solidFill>
              </a:rPr>
              <a:t>([3,10]) </a:t>
            </a:r>
          </a:p>
          <a:p>
            <a:pPr marL="36900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plt.plot</a:t>
            </a:r>
            <a:r>
              <a:rPr lang="en-US" sz="2800" dirty="0">
                <a:solidFill>
                  <a:srgbClr val="FFFF00"/>
                </a:solidFill>
              </a:rPr>
              <a:t>(</a:t>
            </a:r>
            <a:r>
              <a:rPr lang="en-US" sz="2800" dirty="0" err="1">
                <a:solidFill>
                  <a:srgbClr val="FFFF00"/>
                </a:solidFill>
              </a:rPr>
              <a:t>xpoints</a:t>
            </a:r>
            <a:r>
              <a:rPr lang="en-US" sz="2800" dirty="0">
                <a:solidFill>
                  <a:srgbClr val="FFFF00"/>
                </a:solidFill>
              </a:rPr>
              <a:t>, </a:t>
            </a:r>
            <a:r>
              <a:rPr lang="en-US" sz="2800" dirty="0" err="1">
                <a:solidFill>
                  <a:srgbClr val="FFFF00"/>
                </a:solidFill>
              </a:rPr>
              <a:t>ypoints</a:t>
            </a:r>
            <a:r>
              <a:rPr lang="en-US" sz="2800" dirty="0">
                <a:solidFill>
                  <a:srgbClr val="FFFF00"/>
                </a:solidFill>
              </a:rPr>
              <a:t>, ‘o’)</a:t>
            </a: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plt.show</a:t>
            </a:r>
            <a:r>
              <a:rPr lang="en-US" sz="2800" dirty="0">
                <a:solidFill>
                  <a:srgbClr val="FFFF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66084116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FC48B-9B26-445F-8E57-190C1D2E6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39816"/>
            <a:ext cx="10353762" cy="1257300"/>
          </a:xfrm>
        </p:spPr>
        <p:txBody>
          <a:bodyPr/>
          <a:lstStyle/>
          <a:p>
            <a:r>
              <a:rPr lang="en-US" dirty="0"/>
              <a:t>Customize – Customize - Customize</a:t>
            </a: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FB1C94B2-AFC7-4BB7-82F6-59D440FB1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4" y="1397116"/>
            <a:ext cx="5053013" cy="5331263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84586F80-346E-4DD4-AC5A-FA2E8DC29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833" y="1160267"/>
            <a:ext cx="4210048" cy="569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68754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1942B651-BB69-4CB9-9AA6-0E5D3B306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30" y="340518"/>
            <a:ext cx="8675339" cy="617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66108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537C3405-A329-488D-A876-5B5ADBBD2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390" y="1235868"/>
            <a:ext cx="8375220" cy="43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5169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717372-D22C-49FB-8599-04B2179C6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75" y="2041325"/>
            <a:ext cx="9114447" cy="595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AD5312-8223-4568-9244-B0EEA6A4B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30" y="4311852"/>
            <a:ext cx="10497335" cy="595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DC64DE-051C-4D7C-B5E9-0CADD8BC7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878" y="3086101"/>
            <a:ext cx="10160240" cy="7762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492643-AF5E-4C65-BE4C-216EE9A5F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4385" y="996549"/>
            <a:ext cx="7123228" cy="5953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D02B9A-6390-4C26-A23E-2E0732DCE9E5}"/>
              </a:ext>
            </a:extLst>
          </p:cNvPr>
          <p:cNvSpPr txBox="1"/>
          <p:nvPr/>
        </p:nvSpPr>
        <p:spPr>
          <a:xfrm>
            <a:off x="4158687" y="5168953"/>
            <a:ext cx="572464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ms</a:t>
            </a:r>
            <a:r>
              <a:rPr lang="en-US" sz="2800" dirty="0"/>
              <a:t> = </a:t>
            </a:r>
            <a:r>
              <a:rPr lang="en-US" sz="2800" dirty="0" err="1"/>
              <a:t>markersize</a:t>
            </a:r>
            <a:r>
              <a:rPr lang="en-US" sz="2800" dirty="0"/>
              <a:t>		</a:t>
            </a:r>
          </a:p>
          <a:p>
            <a:r>
              <a:rPr lang="en-US" sz="2800" dirty="0" err="1"/>
              <a:t>mec</a:t>
            </a:r>
            <a:r>
              <a:rPr lang="en-US" sz="2800" dirty="0"/>
              <a:t> = marker edge color		</a:t>
            </a:r>
          </a:p>
          <a:p>
            <a:r>
              <a:rPr lang="en-US" sz="2800" dirty="0" err="1"/>
              <a:t>mfc</a:t>
            </a:r>
            <a:r>
              <a:rPr lang="en-US" sz="2800" dirty="0"/>
              <a:t> = marker face color</a:t>
            </a:r>
          </a:p>
        </p:txBody>
      </p:sp>
    </p:spTree>
    <p:extLst>
      <p:ext uri="{BB962C8B-B14F-4D97-AF65-F5344CB8AC3E}">
        <p14:creationId xmlns:p14="http://schemas.microsoft.com/office/powerpoint/2010/main" val="350424188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A8FE9C-86A4-4146-AAD4-8FF1B08C78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9851" y="1095154"/>
            <a:ext cx="10653823" cy="5472936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A comprehension library for creating static, animated and interactive visualizations in Python.</a:t>
            </a:r>
          </a:p>
          <a:p>
            <a:pPr algn="l"/>
            <a:r>
              <a:rPr lang="en-US" sz="2800" b="1" dirty="0">
                <a:solidFill>
                  <a:srgbClr val="FFFF00"/>
                </a:solidFill>
              </a:rPr>
              <a:t>Makes easy things easier and hard things possible.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/>
              <a:t>Create publication quality plots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/>
              <a:t>Make interactive figures that can zoom, pan and update.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/>
              <a:t>Customize visual style and layout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/>
              <a:t>Export to many file formats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/>
              <a:t>Embed in </a:t>
            </a:r>
            <a:r>
              <a:rPr lang="en-US" sz="2800" dirty="0" err="1"/>
              <a:t>JupyterLab</a:t>
            </a:r>
            <a:r>
              <a:rPr lang="en-US" sz="2800" dirty="0"/>
              <a:t> and Graphical User Interfaces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/>
              <a:t>Use a rich array of third-party packages built on it.</a:t>
            </a:r>
          </a:p>
          <a:p>
            <a:pPr algn="l"/>
            <a:endParaRPr lang="en-US" sz="2800" dirty="0"/>
          </a:p>
          <a:p>
            <a:pPr algn="l"/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3ADBD-F826-43B7-80B1-7CEA3C2B7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049" y="159488"/>
            <a:ext cx="5707899" cy="935665"/>
          </a:xfrm>
        </p:spPr>
        <p:txBody>
          <a:bodyPr anchor="ctr"/>
          <a:lstStyle/>
          <a:p>
            <a:r>
              <a:rPr lang="en-US" sz="5400" b="1" dirty="0"/>
              <a:t>Matplotlib</a:t>
            </a:r>
          </a:p>
        </p:txBody>
      </p:sp>
    </p:spTree>
    <p:extLst>
      <p:ext uri="{BB962C8B-B14F-4D97-AF65-F5344CB8AC3E}">
        <p14:creationId xmlns:p14="http://schemas.microsoft.com/office/powerpoint/2010/main" val="242513919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E3BC8D-C5CC-498B-9476-AA8776498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939" y="9939"/>
            <a:ext cx="6848061" cy="684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33979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305DA-3284-43F4-B91F-452983B8F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-118188"/>
            <a:ext cx="10353762" cy="1261872"/>
          </a:xfrm>
        </p:spPr>
        <p:txBody>
          <a:bodyPr/>
          <a:lstStyle/>
          <a:p>
            <a:r>
              <a:rPr lang="en-US" b="1" dirty="0"/>
              <a:t>Types of Visuals</a:t>
            </a:r>
          </a:p>
        </p:txBody>
      </p:sp>
      <p:pic>
        <p:nvPicPr>
          <p:cNvPr id="6" name="Content Placeholder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6DCC5EA-68E1-461F-8A8C-BF2E360EC3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5271" y="1250010"/>
            <a:ext cx="5677408" cy="4045004"/>
          </a:xfrm>
        </p:spPr>
      </p:pic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93166E7-A751-4534-8F9D-85D605FE70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11722" y="2058957"/>
            <a:ext cx="6328689" cy="4453180"/>
          </a:xfrm>
        </p:spPr>
      </p:pic>
    </p:spTree>
    <p:extLst>
      <p:ext uri="{BB962C8B-B14F-4D97-AF65-F5344CB8AC3E}">
        <p14:creationId xmlns:p14="http://schemas.microsoft.com/office/powerpoint/2010/main" val="244847842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diagram&#10;&#10;Description automatically generated with medium confidence">
            <a:extLst>
              <a:ext uri="{FF2B5EF4-FFF2-40B4-BE49-F238E27FC236}">
                <a16:creationId xmlns:a16="http://schemas.microsoft.com/office/drawing/2014/main" id="{B97927AF-A206-40EB-B78E-571AC03457D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2421404"/>
            <a:ext cx="6184073" cy="4436596"/>
          </a:xfrm>
        </p:spPr>
      </p:pic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26CA0EF-26AB-4B4F-9605-01EDDE619F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28930" y="0"/>
            <a:ext cx="6663070" cy="3093095"/>
          </a:xfrm>
        </p:spPr>
      </p:pic>
    </p:spTree>
    <p:extLst>
      <p:ext uri="{BB962C8B-B14F-4D97-AF65-F5344CB8AC3E}">
        <p14:creationId xmlns:p14="http://schemas.microsoft.com/office/powerpoint/2010/main" val="150316891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28EFC-AFC5-4C4F-8042-436195815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7113" y="1718878"/>
            <a:ext cx="4764764" cy="692494"/>
          </a:xfrm>
        </p:spPr>
        <p:txBody>
          <a:bodyPr/>
          <a:lstStyle/>
          <a:p>
            <a:r>
              <a:rPr lang="en-US" sz="3600" b="1" u="sng" dirty="0"/>
              <a:t>You need to install 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674DD6-980D-47EC-A81F-46F36AC240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18" y="2702103"/>
            <a:ext cx="4764764" cy="3043533"/>
          </a:xfrm>
        </p:spPr>
        <p:txBody>
          <a:bodyPr/>
          <a:lstStyle/>
          <a:p>
            <a:pPr marL="36900" indent="0" algn="ctr">
              <a:buNone/>
            </a:pPr>
            <a:r>
              <a:rPr lang="en-US" sz="2800" dirty="0"/>
              <a:t>In your terminal, type</a:t>
            </a:r>
          </a:p>
          <a:p>
            <a:pPr marL="36900" indent="0" algn="ctr">
              <a:buNone/>
            </a:pPr>
            <a:endParaRPr lang="en-US" sz="2800" dirty="0"/>
          </a:p>
          <a:p>
            <a:pPr marL="36900" indent="0" algn="ctr">
              <a:buNone/>
            </a:pPr>
            <a:r>
              <a:rPr lang="en-US" sz="2800" dirty="0"/>
              <a:t>pip install matplotlib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4DEF14-3832-4B90-B589-4603AD0A84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3166" y="1779651"/>
            <a:ext cx="4779582" cy="692495"/>
          </a:xfrm>
        </p:spPr>
        <p:txBody>
          <a:bodyPr/>
          <a:lstStyle/>
          <a:p>
            <a:r>
              <a:rPr lang="en-US" sz="3600" b="1" u="sng" dirty="0"/>
              <a:t>You need to import 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203F53-92CC-41C3-90E4-F4BBD11E0B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2732" y="2702103"/>
            <a:ext cx="5020450" cy="3043533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pPr marL="36900" indent="0" algn="ctr">
              <a:buNone/>
            </a:pPr>
            <a:r>
              <a:rPr lang="en-US" sz="2800" dirty="0"/>
              <a:t>import </a:t>
            </a:r>
            <a:r>
              <a:rPr lang="en-US" sz="2800" dirty="0" err="1"/>
              <a:t>numpy</a:t>
            </a:r>
            <a:r>
              <a:rPr lang="en-US" sz="2800" dirty="0"/>
              <a:t> as np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EB8ABF0-5216-4684-8700-94552ED23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6" y="5539563"/>
            <a:ext cx="11887200" cy="1189298"/>
          </a:xfrm>
        </p:spPr>
        <p:txBody>
          <a:bodyPr>
            <a:normAutofit/>
          </a:bodyPr>
          <a:lstStyle/>
          <a:p>
            <a:r>
              <a:rPr lang="en-US" sz="4000" b="1" dirty="0"/>
              <a:t>ALSO – pip install </a:t>
            </a:r>
            <a:r>
              <a:rPr lang="en-US" sz="4000" b="1" dirty="0" err="1"/>
              <a:t>jupyter</a:t>
            </a:r>
            <a:r>
              <a:rPr lang="en-US" sz="4000" b="1" dirty="0"/>
              <a:t> notebook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A20D31A-9415-4E0E-8727-125C81EBDBEF}"/>
                  </a:ext>
                </a:extLst>
              </p14:cNvPr>
              <p14:cNvContentPartPr/>
              <p14:nvPr/>
            </p14:nvContentPartPr>
            <p14:xfrm>
              <a:off x="857160" y="59828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A20D31A-9415-4E0E-8727-125C81EBDBE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7800" y="597348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902049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5F5F7-1B3D-4925-B1BA-3326A0FA1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3490441"/>
          </a:xfrm>
        </p:spPr>
        <p:txBody>
          <a:bodyPr anchor="ctr"/>
          <a:lstStyle/>
          <a:p>
            <a:r>
              <a:rPr lang="en-US" dirty="0"/>
              <a:t>Open </a:t>
            </a:r>
            <a:r>
              <a:rPr lang="en-US" dirty="0" err="1"/>
              <a:t>VSCode</a:t>
            </a:r>
            <a:br>
              <a:rPr lang="en-US" dirty="0"/>
            </a:br>
            <a:r>
              <a:rPr lang="en-US" dirty="0"/>
              <a:t>make sure you are in the right directory</a:t>
            </a:r>
            <a:br>
              <a:rPr lang="en-US" dirty="0"/>
            </a:br>
            <a:r>
              <a:rPr lang="en-US" dirty="0"/>
              <a:t>initialize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3583992953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5D459-B05B-479C-A49B-8B53D04B1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-477080"/>
            <a:ext cx="10364411" cy="1821918"/>
          </a:xfrm>
        </p:spPr>
        <p:txBody>
          <a:bodyPr anchor="ctr">
            <a:normAutofit/>
          </a:bodyPr>
          <a:lstStyle/>
          <a:p>
            <a:r>
              <a:rPr lang="en-US" sz="4400" b="1" dirty="0"/>
              <a:t>How to start the </a:t>
            </a:r>
            <a:r>
              <a:rPr lang="en-US" sz="4400" b="1" dirty="0" err="1"/>
              <a:t>Jupyter</a:t>
            </a:r>
            <a:r>
              <a:rPr lang="en-US" sz="4400" b="1" dirty="0"/>
              <a:t> Notebook Server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3C5749-DA80-46B4-8D01-EFC1FF7AD1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64974" y="433879"/>
            <a:ext cx="9819861" cy="2302290"/>
          </a:xfrm>
        </p:spPr>
        <p:txBody>
          <a:bodyPr>
            <a:normAutofit/>
          </a:bodyPr>
          <a:lstStyle/>
          <a:p>
            <a:endParaRPr lang="en-US" sz="2800" dirty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Type in </a:t>
            </a:r>
            <a:r>
              <a:rPr lang="en-US" sz="2800" dirty="0" err="1">
                <a:solidFill>
                  <a:schemeClr val="tx1"/>
                </a:solidFill>
              </a:rPr>
              <a:t>jupyter</a:t>
            </a:r>
            <a:r>
              <a:rPr lang="en-US" sz="2800" dirty="0">
                <a:solidFill>
                  <a:schemeClr val="tx1"/>
                </a:solidFill>
              </a:rPr>
              <a:t> notebook in your terminal and press enter</a:t>
            </a:r>
          </a:p>
        </p:txBody>
      </p:sp>
      <p:pic>
        <p:nvPicPr>
          <p:cNvPr id="9" name="Content Placeholder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80AE2FF-0679-489C-AD8E-000F26E703B1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1364974" y="2398376"/>
            <a:ext cx="9224010" cy="4365399"/>
          </a:xfr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215E93D5-A89B-49D0-8BAB-ADD05710C30A}"/>
              </a:ext>
            </a:extLst>
          </p:cNvPr>
          <p:cNvSpPr/>
          <p:nvPr/>
        </p:nvSpPr>
        <p:spPr>
          <a:xfrm>
            <a:off x="5830957" y="728870"/>
            <a:ext cx="609600" cy="901147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1791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961EAFE-9F5C-4981-9C6C-5AB54FFBD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852612"/>
            <a:ext cx="11639550" cy="31527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0631744-13AA-3736-0862-45664DFD61A6}"/>
              </a:ext>
            </a:extLst>
          </p:cNvPr>
          <p:cNvSpPr/>
          <p:nvPr/>
        </p:nvSpPr>
        <p:spPr>
          <a:xfrm>
            <a:off x="2668772" y="2541181"/>
            <a:ext cx="935665" cy="39340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922430-BD80-1107-B991-092552FBA7CC}"/>
              </a:ext>
            </a:extLst>
          </p:cNvPr>
          <p:cNvSpPr txBox="1"/>
          <p:nvPr/>
        </p:nvSpPr>
        <p:spPr>
          <a:xfrm>
            <a:off x="1446028" y="446567"/>
            <a:ext cx="7701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To execute commands click the RUN icon</a:t>
            </a:r>
          </a:p>
        </p:txBody>
      </p:sp>
    </p:spTree>
    <p:extLst>
      <p:ext uri="{BB962C8B-B14F-4D97-AF65-F5344CB8AC3E}">
        <p14:creationId xmlns:p14="http://schemas.microsoft.com/office/powerpoint/2010/main" val="120667284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{5C68006A-20C4-4CC4-88D6-4F350DE3F1AB}tf11665031_win32</Template>
  <TotalTime>2056</TotalTime>
  <Words>367</Words>
  <Application>Microsoft Office PowerPoint</Application>
  <PresentationFormat>Widescreen</PresentationFormat>
  <Paragraphs>56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Arial Nova</vt:lpstr>
      <vt:lpstr>Arial Nova Light</vt:lpstr>
      <vt:lpstr>Wingdings 2</vt:lpstr>
      <vt:lpstr>SlateVTI</vt:lpstr>
      <vt:lpstr>Python and Matplotlib</vt:lpstr>
      <vt:lpstr>Matplotlib</vt:lpstr>
      <vt:lpstr>PowerPoint Presentation</vt:lpstr>
      <vt:lpstr>Types of Visuals</vt:lpstr>
      <vt:lpstr>PowerPoint Presentation</vt:lpstr>
      <vt:lpstr>ALSO – pip install jupyter notebook</vt:lpstr>
      <vt:lpstr>Open VSCode make sure you are in the right directory initialize jupyter notebook</vt:lpstr>
      <vt:lpstr>How to start the Jupyter Notebook Server</vt:lpstr>
      <vt:lpstr>PowerPoint Presentation</vt:lpstr>
      <vt:lpstr>Draw a line in a diagram from position (1, 3) to position (8,10)</vt:lpstr>
      <vt:lpstr>Draw 2 points in a diagram from position     (1, 3) to position (8,10)</vt:lpstr>
      <vt:lpstr>Draw a line in a diagram from  position (1, 3) to (2, 8) then to (6, 1) and  finally to position (8,10)</vt:lpstr>
      <vt:lpstr>Customize – Customize - Customize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NumPy, Broadcasting and Matplotlib</dc:title>
  <dc:creator>Ashley Hunter</dc:creator>
  <cp:lastModifiedBy>Johan Bester</cp:lastModifiedBy>
  <cp:revision>54</cp:revision>
  <dcterms:created xsi:type="dcterms:W3CDTF">2022-02-06T00:47:21Z</dcterms:created>
  <dcterms:modified xsi:type="dcterms:W3CDTF">2022-11-05T04:29:02Z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